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0" r:id="rId2"/>
    <p:sldId id="265" r:id="rId3"/>
    <p:sldId id="266" r:id="rId4"/>
  </p:sldIdLst>
  <p:sldSz cx="9906000" cy="6858000" type="A4"/>
  <p:notesSz cx="6889750" cy="9671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028692"/>
    <a:srgbClr val="48B9B1"/>
    <a:srgbClr val="80B742"/>
    <a:srgbClr val="219570"/>
    <a:srgbClr val="51A6DC"/>
    <a:srgbClr val="53BBE4"/>
    <a:srgbClr val="84CBEC"/>
    <a:srgbClr val="5C6AAE"/>
    <a:srgbClr val="DC1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94658"/>
  </p:normalViewPr>
  <p:slideViewPr>
    <p:cSldViewPr snapToGrid="0" snapToObjects="1">
      <p:cViewPr varScale="1">
        <p:scale>
          <a:sx n="105" d="100"/>
          <a:sy n="105" d="100"/>
        </p:scale>
        <p:origin x="1344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FA6B4404-6ED9-48A6-9B1D-9FC9EAECA604}" type="datetimeFigureOut">
              <a:rPr lang="en-GB" smtClean="0"/>
              <a:t>12/05/2026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87438" y="1208088"/>
            <a:ext cx="4714875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F880DAFD-F3D9-4E07-82F7-095B792A69C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2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3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8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3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5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9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5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1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7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8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22E6-C2D3-334E-A2AE-39B65204B3B7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2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640C68-3B00-EF43-852E-A399198C1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823948"/>
              </p:ext>
            </p:extLst>
          </p:nvPr>
        </p:nvGraphicFramePr>
        <p:xfrm>
          <a:off x="1907337" y="1576276"/>
          <a:ext cx="5999967" cy="415396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83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2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 &amp; Fresh</a:t>
                      </a:r>
                      <a:br>
                        <a:rPr lang="en-GB" sz="725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25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Thai Sweet Potato &amp; Coconut</a:t>
                      </a:r>
                      <a:endParaRPr lang="en-GB" sz="725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Seasonal Soup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Kitchen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Tomato &amp; Basil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Seasonal Soup Kitchen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Accent Focaccia 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GB" sz="725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Accent Focaccia 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GB" sz="725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Speciality Guest</a:t>
                      </a:r>
                      <a:b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Bread 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Accent Focaccia 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GB" sz="725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Accent Focaccia 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GB" sz="725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6748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Moroccan Chicken Tagine with Aubergine &amp; Apricots</a:t>
                      </a:r>
                      <a:b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725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Beef Lasagne with a Cheesy Crust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725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G,Mk,E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GB" sz="725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Lamb Bolognese 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Gammon </a:t>
                      </a:r>
                      <a:r>
                        <a:rPr lang="en-GB" sz="725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(*Alternative Roast Chicken) </a:t>
                      </a: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Sage &amp; Onion Stuffing 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Rich Gravy</a:t>
                      </a:r>
                      <a:endParaRPr lang="en-GB" sz="725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Kitchen: Choose Your Pasta and Add Your Sauce</a:t>
                      </a:r>
                      <a:endParaRPr lang="en-GB" sz="725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Creamy Chicken, Bacon &amp; Basil 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  <a:b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Arrabbiata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Fish 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 F) </a:t>
                      </a:r>
                      <a:r>
                        <a:rPr lang="en-GB" sz="725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MSC Fish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Chunky Tartare Sauce and Lemon Wedges</a:t>
                      </a:r>
                      <a:b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(G,F,E)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16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5" b="1" kern="1200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(VE) Sweet Potato &amp; Carrot Falafel with Beetroot, Apple &amp; Red Cabbage Salad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5" b="1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Chick Pea &amp; Roasted Summer Vegetable Lasagne</a:t>
                      </a:r>
                      <a:r>
                        <a:rPr lang="en-GB" sz="725" b="1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725" b="1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725" b="1" dirty="0" err="1">
                          <a:solidFill>
                            <a:srgbClr val="54823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G,E,So</a:t>
                      </a:r>
                      <a:r>
                        <a:rPr lang="en-GB" sz="725" b="1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725" b="1" dirty="0">
                        <a:solidFill>
                          <a:srgbClr val="5482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5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Quorn Fillets 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 Rich Sweet Chilli &amp; Halloumi Wrap with Mint Yoghurt Sauce 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725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725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5" b="1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Egg and Cheddar</a:t>
                      </a:r>
                      <a:br>
                        <a:rPr lang="en-GB" sz="725" b="1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725" b="1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Frittata with Peppers</a:t>
                      </a:r>
                      <a:br>
                        <a:rPr lang="en-GB" sz="725" b="1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725" b="1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&amp; Peas</a:t>
                      </a:r>
                      <a:r>
                        <a:rPr lang="en-GB" sz="725" b="1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725" b="1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725" b="1" dirty="0" err="1">
                          <a:solidFill>
                            <a:srgbClr val="54823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E,Mk</a:t>
                      </a:r>
                      <a:r>
                        <a:rPr lang="en-GB" sz="725" b="1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725" b="1" dirty="0">
                        <a:solidFill>
                          <a:srgbClr val="5482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189165"/>
                  </a:ext>
                </a:extLst>
              </a:tr>
              <a:tr h="6183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5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Pasta with a Tomato Sauce</a:t>
                      </a:r>
                      <a:br>
                        <a:rPr lang="en-GB" sz="72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2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25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Jacket Potato With Cheese and Beans</a:t>
                      </a:r>
                      <a:br>
                        <a:rPr kumimoji="0" lang="en-GB" sz="725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kumimoji="0" lang="en-GB" sz="725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5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Pasta with a Tomato Sauce</a:t>
                      </a:r>
                      <a:br>
                        <a:rPr lang="en-GB" sz="72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2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25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Jacket Potato With Cheese and Beans</a:t>
                      </a:r>
                      <a:br>
                        <a:rPr kumimoji="0" lang="en-GB" sz="725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725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5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Pasta with a Tomato Sauce</a:t>
                      </a:r>
                      <a:br>
                        <a:rPr lang="en-GB" sz="72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2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175916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Cauliflower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Green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Sweetcorn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725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Mixed Summer Salad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25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Parsley Powered</a:t>
                      </a:r>
                      <a:b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Carrots &amp; Beetroot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725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Sauteed Spring Greens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Broccoli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725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Green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Minted Garden</a:t>
                      </a:r>
                      <a:b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725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Lemon &amp; Mint</a:t>
                      </a:r>
                      <a:b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Scented Couscous</a:t>
                      </a:r>
                      <a:b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725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G,So,Mu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725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 Focaccia Bread 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GB" sz="725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Skin on Roasted</a:t>
                      </a:r>
                      <a:b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Potatoes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Penne Pasta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Wholemeal Fusilli Pasta 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GB" sz="725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Chips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2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Yoghurt Pots 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Berry Compote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Vegan Jelly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Chocolate Chip and Raspberry Cookie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 Mk, So, E)</a:t>
                      </a:r>
                      <a:endParaRPr lang="en-GB" sz="725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Yoghurt Pots 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Mango Compote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Granola 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Vegan Chocolate Brownie </a:t>
                      </a:r>
                      <a:r>
                        <a:rPr lang="en-GB" sz="725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 So)</a:t>
                      </a:r>
                      <a:endParaRPr lang="en-GB" sz="725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A3F91B7-BFF3-768F-009D-77A425DACB13}"/>
              </a:ext>
            </a:extLst>
          </p:cNvPr>
          <p:cNvSpPr/>
          <p:nvPr/>
        </p:nvSpPr>
        <p:spPr>
          <a:xfrm>
            <a:off x="482735" y="6247285"/>
            <a:ext cx="1700025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100" b="1" spc="20" dirty="0">
                <a:solidFill>
                  <a:srgbClr val="028692"/>
                </a:solidFill>
                <a:cs typeface="Aleo Bold Italic"/>
              </a:rPr>
              <a:t>20</a:t>
            </a:r>
            <a:r>
              <a:rPr lang="en-US" sz="1100" b="1" spc="20" baseline="30000" dirty="0">
                <a:solidFill>
                  <a:srgbClr val="028692"/>
                </a:solidFill>
                <a:cs typeface="Aleo Bold Italic"/>
              </a:rPr>
              <a:t>th</a:t>
            </a:r>
            <a:r>
              <a:rPr lang="en-US" sz="1100" b="1" spc="20" dirty="0">
                <a:solidFill>
                  <a:srgbClr val="028692"/>
                </a:solidFill>
                <a:cs typeface="Aleo Bold Italic"/>
              </a:rPr>
              <a:t> April, 11</a:t>
            </a:r>
            <a:r>
              <a:rPr lang="en-US" sz="1100" b="1" spc="20" baseline="30000" dirty="0">
                <a:solidFill>
                  <a:srgbClr val="028692"/>
                </a:solidFill>
                <a:cs typeface="Aleo Bold Italic"/>
              </a:rPr>
              <a:t>th</a:t>
            </a:r>
            <a:r>
              <a:rPr lang="en-US" sz="1100" b="1" spc="20" dirty="0">
                <a:solidFill>
                  <a:srgbClr val="028692"/>
                </a:solidFill>
                <a:cs typeface="Aleo Bold Italic"/>
              </a:rPr>
              <a:t> May,      1</a:t>
            </a:r>
            <a:r>
              <a:rPr lang="en-US" sz="1100" b="1" spc="20" baseline="30000" dirty="0">
                <a:solidFill>
                  <a:srgbClr val="028692"/>
                </a:solidFill>
                <a:cs typeface="Aleo Bold Italic"/>
              </a:rPr>
              <a:t>st</a:t>
            </a:r>
            <a:r>
              <a:rPr lang="en-US" sz="1100" b="1" spc="20" dirty="0">
                <a:solidFill>
                  <a:srgbClr val="028692"/>
                </a:solidFill>
                <a:cs typeface="Aleo Bold Italic"/>
              </a:rPr>
              <a:t> June, 22</a:t>
            </a:r>
            <a:r>
              <a:rPr lang="en-US" sz="1100" b="1" spc="20" baseline="30000" dirty="0">
                <a:solidFill>
                  <a:srgbClr val="028692"/>
                </a:solidFill>
                <a:cs typeface="Aleo Bold Italic"/>
              </a:rPr>
              <a:t>nd</a:t>
            </a:r>
            <a:r>
              <a:rPr lang="en-US" sz="1100" b="1" spc="20" dirty="0">
                <a:solidFill>
                  <a:srgbClr val="028692"/>
                </a:solidFill>
                <a:cs typeface="Aleo Bold Italic"/>
              </a:rPr>
              <a:t> June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A3826-25F9-06DA-F1C4-C38E23008615}"/>
              </a:ext>
            </a:extLst>
          </p:cNvPr>
          <p:cNvSpPr/>
          <p:nvPr/>
        </p:nvSpPr>
        <p:spPr>
          <a:xfrm>
            <a:off x="3226523" y="3164508"/>
            <a:ext cx="901477" cy="401469"/>
          </a:xfrm>
          <a:prstGeom prst="rect">
            <a:avLst/>
          </a:prstGeom>
          <a:noFill/>
          <a:ln w="19050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1C1BB-C95E-BBF7-2F32-83DF79DDF4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0471" y="3268865"/>
            <a:ext cx="235475" cy="2239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787E32-4F7C-D579-1254-D670BB7A7EEA}"/>
              </a:ext>
            </a:extLst>
          </p:cNvPr>
          <p:cNvSpPr/>
          <p:nvPr/>
        </p:nvSpPr>
        <p:spPr>
          <a:xfrm>
            <a:off x="6888543" y="3164508"/>
            <a:ext cx="895669" cy="394372"/>
          </a:xfrm>
          <a:prstGeom prst="rect">
            <a:avLst/>
          </a:prstGeom>
          <a:noFill/>
          <a:ln w="19050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D1002B-3193-1968-FD78-5CA6F914BF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1512" y="3052546"/>
            <a:ext cx="235475" cy="223924"/>
          </a:xfrm>
          <a:prstGeom prst="rect">
            <a:avLst/>
          </a:prstGeom>
        </p:spPr>
      </p:pic>
      <p:pic>
        <p:nvPicPr>
          <p:cNvPr id="14" name="Picture 13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6C23ECAA-96BF-7822-7DFE-2D13282D5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587" y="1785270"/>
            <a:ext cx="241669" cy="241669"/>
          </a:xfrm>
          <a:prstGeom prst="rect">
            <a:avLst/>
          </a:prstGeom>
        </p:spPr>
      </p:pic>
      <p:pic>
        <p:nvPicPr>
          <p:cNvPr id="15" name="Picture 14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79383E2A-7F7A-B3EC-6F6A-7818F5561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467" y="1758777"/>
            <a:ext cx="241669" cy="241669"/>
          </a:xfrm>
          <a:prstGeom prst="rect">
            <a:avLst/>
          </a:prstGeom>
        </p:spPr>
      </p:pic>
      <p:pic>
        <p:nvPicPr>
          <p:cNvPr id="17" name="Picture 16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B997E04A-6FFE-F4F5-75BA-8B97BE583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804" y="4239311"/>
            <a:ext cx="241669" cy="241669"/>
          </a:xfrm>
          <a:prstGeom prst="rect">
            <a:avLst/>
          </a:prstGeom>
        </p:spPr>
      </p:pic>
      <p:pic>
        <p:nvPicPr>
          <p:cNvPr id="18" name="Picture 17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648E6A6A-53D6-7D25-03D2-0D678821F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855" y="4897859"/>
            <a:ext cx="241669" cy="241669"/>
          </a:xfrm>
          <a:prstGeom prst="rect">
            <a:avLst/>
          </a:prstGeom>
        </p:spPr>
      </p:pic>
      <p:pic>
        <p:nvPicPr>
          <p:cNvPr id="19" name="Picture 18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B8516580-ECC8-B6DF-67AA-856E68F67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605" y="4288928"/>
            <a:ext cx="241669" cy="2416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45CA49-5501-9CBE-E109-C6578C0512D2}"/>
              </a:ext>
            </a:extLst>
          </p:cNvPr>
          <p:cNvSpPr/>
          <p:nvPr/>
        </p:nvSpPr>
        <p:spPr>
          <a:xfrm>
            <a:off x="1933465" y="3119221"/>
            <a:ext cx="1153822" cy="470499"/>
          </a:xfrm>
          <a:prstGeom prst="rect">
            <a:avLst/>
          </a:prstGeom>
          <a:noFill/>
          <a:ln w="19050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3E24A3-B126-3111-1F08-60C18CDFE7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85" y="3316150"/>
            <a:ext cx="235475" cy="223924"/>
          </a:xfrm>
          <a:prstGeom prst="rect">
            <a:avLst/>
          </a:prstGeom>
        </p:spPr>
      </p:pic>
      <p:pic>
        <p:nvPicPr>
          <p:cNvPr id="20" name="Picture 19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04349979-1668-A672-4E38-ADF4A3DF2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722" y="3455914"/>
            <a:ext cx="241669" cy="241669"/>
          </a:xfrm>
          <a:prstGeom prst="rect">
            <a:avLst/>
          </a:prstGeom>
        </p:spPr>
      </p:pic>
      <p:pic>
        <p:nvPicPr>
          <p:cNvPr id="21" name="Picture 20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36015E5D-6DEA-2B15-A8D5-9B81404D9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480" y="4777025"/>
            <a:ext cx="241669" cy="241669"/>
          </a:xfrm>
          <a:prstGeom prst="rect">
            <a:avLst/>
          </a:prstGeom>
        </p:spPr>
      </p:pic>
      <p:pic>
        <p:nvPicPr>
          <p:cNvPr id="4" name="Picture 3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4ADEFABA-919D-3666-36D8-591F2A5A5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636" y="3344276"/>
            <a:ext cx="241669" cy="2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1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40E133-EEB5-5AD2-BF27-ADB2C176C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C1BDA1-B0A7-2412-48A4-39472C49D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439923"/>
              </p:ext>
            </p:extLst>
          </p:nvPr>
        </p:nvGraphicFramePr>
        <p:xfrm>
          <a:off x="1901827" y="1573611"/>
          <a:ext cx="6026794" cy="417948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99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52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Potato, Chive &amp; Watercress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Tuscan Spring Vegetable &amp; Bean Minestrone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Seasonal Soup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Kitchen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Tomato &amp; Roasted Pepper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Seasonal Soup Kitchen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Seeded Wholemeal Bloomer</a:t>
                      </a:r>
                      <a:br>
                        <a:rPr lang="en-GB" sz="73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73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G,Su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Seeded Wholemeal Bloomer</a:t>
                      </a:r>
                      <a:br>
                        <a:rPr lang="en-GB" sz="73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73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G,Su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Speciality Guest Bread </a:t>
                      </a:r>
                      <a:b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Seeded Wholemeal Bloomer</a:t>
                      </a:r>
                      <a:br>
                        <a:rPr lang="en-GB" sz="73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73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G,Su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Seeded Wholemeal Bloomer</a:t>
                      </a:r>
                      <a:br>
                        <a:rPr lang="en-GB" sz="73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73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G,Su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6748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Korean BBQ Chicken 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73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So,Mu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Roasted Corn Cobs with a Garlic and Ginger Sauce</a:t>
                      </a:r>
                      <a:endParaRPr lang="en-GB" sz="73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Italian Herby Pork or Beef Meatballs 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a Rich Tomato &amp; Basil Sauce served with Spaghetti 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Chicken with Sage &amp; Onion Stuffing 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Rich Gravy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Mexican Lamb Chilli Con Carne with Smashed Avocado, Sour Cream 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(Mk), </a:t>
                      </a: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Salsa and Tortilla Chips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(So)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Battered Fish 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 </a:t>
                      </a:r>
                      <a:r>
                        <a:rPr lang="en-GB" sz="73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MSC Fish Fingers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(G,F) </a:t>
                      </a: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Lemon &amp; Parsley Vegan Mayo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b="1" kern="1200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(VE)  Greek Style Butterbeans in Tomato Sauce with Spinach &amp; Grilled Flat Bread (G)</a:t>
                      </a:r>
                      <a:endParaRPr lang="en-GB" sz="730" b="1" dirty="0">
                        <a:solidFill>
                          <a:srgbClr val="5482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30" b="1" kern="1200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(VE) Green Summer Vegetable Risotto with Borlotti Beans </a:t>
                      </a:r>
                      <a:endParaRPr lang="en-GB" sz="730" b="1" dirty="0">
                        <a:solidFill>
                          <a:srgbClr val="5482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Mozzarella Topped Courgette &amp; Aubergine Parmigiana </a:t>
                      </a:r>
                      <a:r>
                        <a:rPr lang="en-GB" sz="73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73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G,Su,Mk</a:t>
                      </a:r>
                      <a:r>
                        <a:rPr lang="en-GB" sz="73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(VE) Plant Rich Chilli Sin Carne with Pico de Gallo &amp; Plant Based Sour Cream </a:t>
                      </a:r>
                      <a:r>
                        <a:rPr lang="en-GB" sz="73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(G)</a:t>
                      </a:r>
                      <a:endParaRPr lang="en-GB" sz="73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30" b="1" kern="1200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(VE) Lightly Spiced Tofu Fajitas with Kale, Tomatoes &amp; Peppers (</a:t>
                      </a:r>
                      <a:r>
                        <a:rPr lang="en-GB" sz="730" b="1" kern="1200" dirty="0" err="1">
                          <a:solidFill>
                            <a:srgbClr val="5482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</a:t>
                      </a:r>
                      <a:r>
                        <a:rPr lang="en-GB" sz="730" b="1" kern="1200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730" b="1" dirty="0">
                        <a:solidFill>
                          <a:srgbClr val="5482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1392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5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Pasta with a Tomato Sauce</a:t>
                      </a:r>
                      <a:br>
                        <a:rPr lang="en-GB" sz="72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2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25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Jacket Potato With Cheese and Beans</a:t>
                      </a:r>
                      <a:br>
                        <a:rPr kumimoji="0" lang="en-GB" sz="725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725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5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Pasta with a Tomato and </a:t>
                      </a:r>
                      <a:r>
                        <a:rPr lang="en-GB" sz="725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Mascapone</a:t>
                      </a:r>
                      <a:r>
                        <a:rPr lang="en-GB" sz="725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Sauce </a:t>
                      </a:r>
                      <a:br>
                        <a:rPr lang="en-GB" sz="72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2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725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</a:t>
                      </a:r>
                      <a:r>
                        <a:rPr lang="en-GB" sz="72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25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Jacket Potato With Cheese and Beans</a:t>
                      </a:r>
                      <a:br>
                        <a:rPr kumimoji="0" lang="en-GB" sz="725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725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5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Pasta with a Tomato Sauce</a:t>
                      </a:r>
                      <a:br>
                        <a:rPr lang="en-GB" sz="72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2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0619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Shredded Asian Lime &amp; Chilli Slaw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Smashed Minted Peas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Broccoli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Leeks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Sauté Seasonal Greens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Thyme Roasted Beetroot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Peppers &amp; Corn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Grean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Minted Garden</a:t>
                      </a:r>
                      <a:b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Sticky Rice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Minted New</a:t>
                      </a:r>
                      <a:b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Potatoes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Skin on Roast Potatoes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 Focaccia 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White &amp; Wholegrain Rice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Chips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1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Banana &amp; Berry Cake</a:t>
                      </a:r>
                      <a:b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(G,E)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Yoghurt Station 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Granola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Berry Compote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Eton Mess with Berries and Cream</a:t>
                      </a:r>
                      <a:b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73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E,Mk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Vegan Jelly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Chocolate Sponge with Chocolate Orange Frosting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73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F74AEBA-FAA3-09B1-C900-0906763A989F}"/>
              </a:ext>
            </a:extLst>
          </p:cNvPr>
          <p:cNvSpPr/>
          <p:nvPr/>
        </p:nvSpPr>
        <p:spPr>
          <a:xfrm>
            <a:off x="649885" y="6238542"/>
            <a:ext cx="1318192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100" b="1" spc="20" dirty="0">
                <a:solidFill>
                  <a:srgbClr val="028692"/>
                </a:solidFill>
                <a:cs typeface="Aleo Bold Italic"/>
              </a:rPr>
              <a:t>27</a:t>
            </a:r>
            <a:r>
              <a:rPr lang="en-US" sz="1100" b="1" spc="20" baseline="30000" dirty="0">
                <a:solidFill>
                  <a:srgbClr val="028692"/>
                </a:solidFill>
                <a:cs typeface="Aleo Bold Italic"/>
              </a:rPr>
              <a:t>th</a:t>
            </a:r>
            <a:r>
              <a:rPr lang="en-US" sz="1100" b="1" spc="20" dirty="0">
                <a:solidFill>
                  <a:srgbClr val="028692"/>
                </a:solidFill>
                <a:cs typeface="Aleo Bold Italic"/>
              </a:rPr>
              <a:t> Apr, 18</a:t>
            </a:r>
            <a:r>
              <a:rPr lang="en-US" sz="1100" b="1" spc="20" baseline="30000" dirty="0">
                <a:solidFill>
                  <a:srgbClr val="028692"/>
                </a:solidFill>
                <a:cs typeface="Aleo Bold Italic"/>
              </a:rPr>
              <a:t>th</a:t>
            </a:r>
            <a:r>
              <a:rPr lang="en-US" sz="1100" b="1" spc="20" dirty="0">
                <a:solidFill>
                  <a:srgbClr val="028692"/>
                </a:solidFill>
                <a:cs typeface="Aleo Bold Italic"/>
              </a:rPr>
              <a:t> May, 8</a:t>
            </a:r>
            <a:r>
              <a:rPr lang="en-US" sz="1100" b="1" spc="20" baseline="30000" dirty="0">
                <a:solidFill>
                  <a:srgbClr val="028692"/>
                </a:solidFill>
                <a:cs typeface="Aleo Bold Italic"/>
              </a:rPr>
              <a:t>th</a:t>
            </a:r>
            <a:r>
              <a:rPr lang="en-US" sz="1100" b="1" spc="20" dirty="0">
                <a:solidFill>
                  <a:srgbClr val="028692"/>
                </a:solidFill>
                <a:cs typeface="Aleo Bold Italic"/>
              </a:rPr>
              <a:t> June, 29</a:t>
            </a:r>
            <a:r>
              <a:rPr lang="en-US" sz="1100" b="1" spc="20" baseline="30000" dirty="0">
                <a:solidFill>
                  <a:srgbClr val="028692"/>
                </a:solidFill>
                <a:cs typeface="Aleo Bold Italic"/>
              </a:rPr>
              <a:t>th</a:t>
            </a:r>
            <a:r>
              <a:rPr lang="en-US" sz="1100" b="1" spc="20" dirty="0">
                <a:solidFill>
                  <a:srgbClr val="028692"/>
                </a:solidFill>
                <a:cs typeface="Aleo Bold Italic"/>
              </a:rPr>
              <a:t> June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A8E63E-6343-556A-BB77-45C9E7FB3F59}"/>
              </a:ext>
            </a:extLst>
          </p:cNvPr>
          <p:cNvSpPr/>
          <p:nvPr/>
        </p:nvSpPr>
        <p:spPr>
          <a:xfrm>
            <a:off x="1995922" y="3118787"/>
            <a:ext cx="1018057" cy="477791"/>
          </a:xfrm>
          <a:prstGeom prst="rect">
            <a:avLst/>
          </a:prstGeom>
          <a:noFill/>
          <a:ln w="19050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FE174-7079-FE05-6EDB-EE921D4994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8184" y="3042117"/>
            <a:ext cx="235475" cy="2239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117FCE-5A08-314B-D34F-CD1BF6F6A440}"/>
              </a:ext>
            </a:extLst>
          </p:cNvPr>
          <p:cNvSpPr/>
          <p:nvPr/>
        </p:nvSpPr>
        <p:spPr>
          <a:xfrm>
            <a:off x="3207000" y="3153426"/>
            <a:ext cx="1018057" cy="401469"/>
          </a:xfrm>
          <a:prstGeom prst="rect">
            <a:avLst/>
          </a:prstGeom>
          <a:noFill/>
          <a:ln w="19050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7B224-7E88-70EE-9974-C0B773A087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7990" y="3118787"/>
            <a:ext cx="235475" cy="2239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43BAD0-2449-5350-0BB0-329F2BA977C5}"/>
              </a:ext>
            </a:extLst>
          </p:cNvPr>
          <p:cNvSpPr/>
          <p:nvPr/>
        </p:nvSpPr>
        <p:spPr>
          <a:xfrm>
            <a:off x="6770760" y="3162951"/>
            <a:ext cx="1120268" cy="401469"/>
          </a:xfrm>
          <a:prstGeom prst="rect">
            <a:avLst/>
          </a:prstGeom>
          <a:noFill/>
          <a:ln w="19050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9F0B3B-A474-331A-D7E4-1A930E9683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3022" y="3089953"/>
            <a:ext cx="235475" cy="223924"/>
          </a:xfrm>
          <a:prstGeom prst="rect">
            <a:avLst/>
          </a:prstGeom>
        </p:spPr>
      </p:pic>
      <p:pic>
        <p:nvPicPr>
          <p:cNvPr id="12" name="Picture 11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3AF25478-39E6-0AC6-32DC-2306F8689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433" y="2848284"/>
            <a:ext cx="241669" cy="241669"/>
          </a:xfrm>
          <a:prstGeom prst="rect">
            <a:avLst/>
          </a:prstGeom>
        </p:spPr>
      </p:pic>
      <p:pic>
        <p:nvPicPr>
          <p:cNvPr id="15" name="Picture 14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D9DCCB76-943B-2288-1DF2-16473F280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000" y="4433169"/>
            <a:ext cx="241669" cy="241669"/>
          </a:xfrm>
          <a:prstGeom prst="rect">
            <a:avLst/>
          </a:prstGeom>
        </p:spPr>
      </p:pic>
      <p:pic>
        <p:nvPicPr>
          <p:cNvPr id="16" name="Picture 15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01ADC698-04B7-4A23-8B5B-62E765BEB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371" y="4941576"/>
            <a:ext cx="241669" cy="241669"/>
          </a:xfrm>
          <a:prstGeom prst="rect">
            <a:avLst/>
          </a:prstGeom>
        </p:spPr>
      </p:pic>
      <p:pic>
        <p:nvPicPr>
          <p:cNvPr id="17" name="Picture 16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0A25B438-39B8-303A-7533-B2F417E2E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078" y="4433169"/>
            <a:ext cx="241669" cy="241669"/>
          </a:xfrm>
          <a:prstGeom prst="rect">
            <a:avLst/>
          </a:prstGeom>
        </p:spPr>
      </p:pic>
      <p:pic>
        <p:nvPicPr>
          <p:cNvPr id="18" name="Picture 17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360AF5AD-F1F1-1C74-BC5E-84AD9F11A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390" y="4296256"/>
            <a:ext cx="241669" cy="2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4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3D79A7-7D64-66DD-1F95-CADF175BE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A18963-A3C9-42FF-3AE3-3CBDE25DA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223657"/>
              </p:ext>
            </p:extLst>
          </p:nvPr>
        </p:nvGraphicFramePr>
        <p:xfrm>
          <a:off x="1897214" y="1573611"/>
          <a:ext cx="5961686" cy="41509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86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52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 &amp; Spring Onion Chowder</a:t>
                      </a:r>
                      <a:endParaRPr lang="en-GB" sz="73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Seasonal Vegetable &amp; White Bean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Seasonal Soup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Kitchen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Tomato &amp; Oregano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Seasonal Soup Kitchen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Beetroot &amp; Caraway</a:t>
                      </a:r>
                      <a:b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Bread 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Beetroot &amp; Caraway</a:t>
                      </a:r>
                      <a:b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Bread 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Speciality Guest</a:t>
                      </a:r>
                      <a:b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Bread 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3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Beetroot &amp; Caraway</a:t>
                      </a:r>
                      <a:br>
                        <a:rPr kumimoji="0" lang="en-GB" sz="73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sz="73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Bread </a:t>
                      </a:r>
                      <a:r>
                        <a:rPr kumimoji="0" lang="en-GB" sz="73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en-GB" sz="73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3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Beetroot &amp; Caraway</a:t>
                      </a:r>
                      <a:br>
                        <a:rPr kumimoji="0" lang="en-GB" sz="73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sz="73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Bread </a:t>
                      </a:r>
                      <a:r>
                        <a:rPr kumimoji="0" lang="en-GB" sz="73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en-GB" sz="73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6748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Fajitas with Tortilla Wraps</a:t>
                      </a:r>
                      <a:b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Beef Bolognaise or Lamb Bolognese 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Basil &amp; Cheese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Grilled Butchers Pork Cumberland Sausages 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73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Balsamic Onion Chutney 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(Su)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 BBQ Jerk Chicken with Coconut Rice &amp; Peas</a:t>
                      </a:r>
                      <a:endParaRPr lang="en-GB" sz="73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Breaded Fish 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 </a:t>
                      </a: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Oven Baked MSC Fish Fingers 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 F)</a:t>
                      </a: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Chunky Tartare Sauce and Lemon Wedges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(G,F,E)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30" b="1" kern="1200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(VE) Lightly Spiced Tofu Fajitas with Kale, Tomatoes &amp; Peppers (</a:t>
                      </a:r>
                      <a:r>
                        <a:rPr lang="en-GB" sz="730" b="1" kern="1200" dirty="0" err="1">
                          <a:solidFill>
                            <a:srgbClr val="5482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G,So</a:t>
                      </a:r>
                      <a:r>
                        <a:rPr lang="en-GB" sz="730" b="1" kern="1200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730" b="1" dirty="0">
                        <a:solidFill>
                          <a:srgbClr val="5482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30" b="1" kern="1200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(VE) Super Lentil, Mushroom &amp; Spinach Bolognaise (G)</a:t>
                      </a:r>
                      <a:endParaRPr lang="en-GB" sz="730" b="1" dirty="0">
                        <a:solidFill>
                          <a:srgbClr val="5482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3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Vegan Sausages </a:t>
                      </a:r>
                      <a:r>
                        <a:rPr lang="en-GB" sz="73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30" b="1" kern="1200" dirty="0">
                          <a:solidFill>
                            <a:srgbClr val="54823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Jerked BBQ Jack Fruit (VE) with Coconut Rice &amp; Peas </a:t>
                      </a:r>
                      <a:endParaRPr lang="en-GB" sz="730" b="1" dirty="0">
                        <a:solidFill>
                          <a:srgbClr val="5482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Roasted Vegetable &amp; Basil Focaccia Pizza</a:t>
                      </a:r>
                      <a:br>
                        <a:rPr lang="en-GB" sz="7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3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73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</a:t>
                      </a:r>
                      <a:r>
                        <a:rPr lang="en-GB" sz="73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974723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5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Pasta with a Tomato Sauce</a:t>
                      </a:r>
                      <a:br>
                        <a:rPr lang="en-GB" sz="72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2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25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Jacket Potato With Cheese and Beans</a:t>
                      </a:r>
                      <a:br>
                        <a:rPr kumimoji="0" lang="en-GB" sz="725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725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 &amp; Cheese </a:t>
                      </a:r>
                      <a:r>
                        <a:rPr lang="en-GB" sz="73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73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G,Mk</a:t>
                      </a:r>
                      <a:r>
                        <a:rPr lang="en-GB" sz="73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7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Topped with Crushed Nachos </a:t>
                      </a:r>
                      <a:r>
                        <a:rPr lang="en-GB" sz="73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(So) </a:t>
                      </a:r>
                      <a:r>
                        <a:rPr lang="en-GB" sz="73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Tomato  Salsa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25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Jacket Potato With Cheese and Beans</a:t>
                      </a:r>
                      <a:br>
                        <a:rPr kumimoji="0" lang="en-GB" sz="725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725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5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Pasta with a Tomato Sauce</a:t>
                      </a:r>
                      <a:br>
                        <a:rPr lang="en-GB" sz="72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2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9695008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Skin on Roasted Butternut Squash with Sage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Baton Carrot Salad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Broccoli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Mediterranean Summer Vegetables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Parsley Powered Carrots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Spring Greens 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Garden Salad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 &amp; Peppers</a:t>
                      </a:r>
                      <a:b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Caribbean Coleslaw </a:t>
                      </a:r>
                      <a:endParaRPr lang="en-GB" sz="73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Minted Garden</a:t>
                      </a:r>
                      <a:b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Mexican Spiced Rice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Penne 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 Potato Mash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Coconut Rice &amp; Peas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Roti Bread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(G)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Chips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Vegan Jelly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Lemon &amp; Lime Drizzle Cake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(G,E)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Yoghurt Bar 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Raspberry Compote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Apricot Shortbread</a:t>
                      </a:r>
                      <a:b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73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</a:t>
                      </a: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73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7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Chocolate Mousse</a:t>
                      </a:r>
                      <a:b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73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A48E5C1-C800-021B-9A5D-9605D5CF6E2A}"/>
              </a:ext>
            </a:extLst>
          </p:cNvPr>
          <p:cNvSpPr/>
          <p:nvPr/>
        </p:nvSpPr>
        <p:spPr>
          <a:xfrm>
            <a:off x="649885" y="6238542"/>
            <a:ext cx="1318192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100" b="1" spc="20" dirty="0">
                <a:solidFill>
                  <a:srgbClr val="028692"/>
                </a:solidFill>
                <a:cs typeface="Aleo Bold Italic"/>
              </a:rPr>
              <a:t>4</a:t>
            </a:r>
            <a:r>
              <a:rPr lang="en-US" sz="1100" b="1" spc="20" baseline="30000" dirty="0">
                <a:solidFill>
                  <a:srgbClr val="028692"/>
                </a:solidFill>
                <a:cs typeface="Aleo Bold Italic"/>
              </a:rPr>
              <a:t>th</a:t>
            </a:r>
            <a:r>
              <a:rPr lang="en-US" sz="1100" b="1" spc="20" dirty="0">
                <a:solidFill>
                  <a:srgbClr val="028692"/>
                </a:solidFill>
                <a:cs typeface="Aleo Bold Italic"/>
              </a:rPr>
              <a:t> May, 25</a:t>
            </a:r>
            <a:r>
              <a:rPr lang="en-US" sz="1100" b="1" spc="20" baseline="30000" dirty="0">
                <a:solidFill>
                  <a:srgbClr val="028692"/>
                </a:solidFill>
                <a:cs typeface="Aleo Bold Italic"/>
              </a:rPr>
              <a:t>th</a:t>
            </a:r>
            <a:r>
              <a:rPr lang="en-US" sz="1100" b="1" spc="20" dirty="0">
                <a:solidFill>
                  <a:srgbClr val="028692"/>
                </a:solidFill>
                <a:cs typeface="Aleo Bold Italic"/>
              </a:rPr>
              <a:t> May, 15</a:t>
            </a:r>
            <a:r>
              <a:rPr lang="en-US" sz="1100" b="1" spc="20" baseline="30000" dirty="0">
                <a:solidFill>
                  <a:srgbClr val="028692"/>
                </a:solidFill>
                <a:cs typeface="Aleo Bold Italic"/>
              </a:rPr>
              <a:t>th</a:t>
            </a:r>
            <a:r>
              <a:rPr lang="en-US" sz="1100" b="1" spc="20" dirty="0">
                <a:solidFill>
                  <a:srgbClr val="028692"/>
                </a:solidFill>
                <a:cs typeface="Aleo Bold Italic"/>
              </a:rPr>
              <a:t> Jun, </a:t>
            </a:r>
          </a:p>
        </p:txBody>
      </p:sp>
      <p:pic>
        <p:nvPicPr>
          <p:cNvPr id="9" name="Picture 8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EE9E5ED1-E827-1B87-1955-4E9F4F933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667" y="2314262"/>
            <a:ext cx="241669" cy="241669"/>
          </a:xfrm>
          <a:prstGeom prst="rect">
            <a:avLst/>
          </a:prstGeom>
        </p:spPr>
      </p:pic>
      <p:pic>
        <p:nvPicPr>
          <p:cNvPr id="10" name="Picture 9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AFF6E392-BF6E-970B-3A2C-DBBC6168E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789" y="2301433"/>
            <a:ext cx="241669" cy="241669"/>
          </a:xfrm>
          <a:prstGeom prst="rect">
            <a:avLst/>
          </a:prstGeom>
        </p:spPr>
      </p:pic>
      <p:pic>
        <p:nvPicPr>
          <p:cNvPr id="11" name="Picture 10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C748CE75-9171-9206-CE5A-95BB83DE5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586" y="2314262"/>
            <a:ext cx="241669" cy="241669"/>
          </a:xfrm>
          <a:prstGeom prst="rect">
            <a:avLst/>
          </a:prstGeom>
        </p:spPr>
      </p:pic>
      <p:pic>
        <p:nvPicPr>
          <p:cNvPr id="12" name="Picture 11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F97664A3-1936-7392-C52F-EC7EC26F1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316" y="2301432"/>
            <a:ext cx="241669" cy="2416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DBF263-09F2-D922-CE11-FFE9482933C5}"/>
              </a:ext>
            </a:extLst>
          </p:cNvPr>
          <p:cNvSpPr/>
          <p:nvPr/>
        </p:nvSpPr>
        <p:spPr>
          <a:xfrm>
            <a:off x="5572612" y="3234926"/>
            <a:ext cx="1120268" cy="281654"/>
          </a:xfrm>
          <a:prstGeom prst="rect">
            <a:avLst/>
          </a:prstGeom>
          <a:noFill/>
          <a:ln w="19050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6116ED-08FC-C89B-172F-819F294177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9913" y="3398424"/>
            <a:ext cx="235475" cy="2239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D16DA0-E683-E30B-73D7-2F9B518645DC}"/>
              </a:ext>
            </a:extLst>
          </p:cNvPr>
          <p:cNvSpPr/>
          <p:nvPr/>
        </p:nvSpPr>
        <p:spPr>
          <a:xfrm>
            <a:off x="2006689" y="3101034"/>
            <a:ext cx="975216" cy="502433"/>
          </a:xfrm>
          <a:prstGeom prst="rect">
            <a:avLst/>
          </a:prstGeom>
          <a:noFill/>
          <a:ln w="19050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659594-16B9-CEC5-6197-0E984C31E1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7710" y="3205076"/>
            <a:ext cx="235475" cy="223924"/>
          </a:xfrm>
          <a:prstGeom prst="rect">
            <a:avLst/>
          </a:prstGeom>
        </p:spPr>
      </p:pic>
      <p:pic>
        <p:nvPicPr>
          <p:cNvPr id="19" name="Picture 18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B7F26D42-DBA9-4019-0966-4B977CA2A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330" y="3340005"/>
            <a:ext cx="241669" cy="241669"/>
          </a:xfrm>
          <a:prstGeom prst="rect">
            <a:avLst/>
          </a:prstGeom>
        </p:spPr>
      </p:pic>
      <p:pic>
        <p:nvPicPr>
          <p:cNvPr id="20" name="Picture 19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F6209043-D374-88F5-39F2-86D268532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914" y="4268630"/>
            <a:ext cx="241669" cy="2416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D42A49-7A09-ADE4-3657-081DBB72A4BD}"/>
              </a:ext>
            </a:extLst>
          </p:cNvPr>
          <p:cNvSpPr/>
          <p:nvPr/>
        </p:nvSpPr>
        <p:spPr>
          <a:xfrm>
            <a:off x="3213120" y="3175019"/>
            <a:ext cx="966662" cy="401469"/>
          </a:xfrm>
          <a:prstGeom prst="rect">
            <a:avLst/>
          </a:prstGeom>
          <a:noFill/>
          <a:ln w="19050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5" name="Picture 4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5DCC2322-9D01-CFDA-582C-92CCFCC0A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05" y="2833664"/>
            <a:ext cx="241669" cy="241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3DC3C6-25DA-7F0D-2A3D-519D84D1A1A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666" y="3093114"/>
            <a:ext cx="235475" cy="22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7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4919</TotalTime>
  <Words>1164</Words>
  <Application>Microsoft Office PowerPoint</Application>
  <PresentationFormat>A4 Paper (210x297 mm)</PresentationFormat>
  <Paragraphs>172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Aleo Bold Italic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Fulbrook</dc:creator>
  <cp:lastModifiedBy>Lucy Fagan</cp:lastModifiedBy>
  <cp:revision>299</cp:revision>
  <cp:lastPrinted>2026-01-23T11:07:35Z</cp:lastPrinted>
  <dcterms:created xsi:type="dcterms:W3CDTF">2017-05-18T11:03:17Z</dcterms:created>
  <dcterms:modified xsi:type="dcterms:W3CDTF">2026-05-12T08:18:27Z</dcterms:modified>
</cp:coreProperties>
</file>