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64" r:id="rId3"/>
    <p:sldId id="270" r:id="rId4"/>
    <p:sldId id="271" r:id="rId5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E8E84E-9419-4A7A-BF48-521D7688CDF9}">
          <p14:sldIdLst>
            <p14:sldId id="269"/>
            <p14:sldId id="264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D5A"/>
    <a:srgbClr val="A38B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2077" autoAdjust="0"/>
  </p:normalViewPr>
  <p:slideViewPr>
    <p:cSldViewPr>
      <p:cViewPr varScale="1">
        <p:scale>
          <a:sx n="106" d="100"/>
          <a:sy n="106" d="100"/>
        </p:scale>
        <p:origin x="1374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l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0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r">
              <a:defRPr sz="800"/>
            </a:lvl1pPr>
          </a:lstStyle>
          <a:p>
            <a:fld id="{E0D05FAC-93CB-4E38-BB63-1EA1AACDE23A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4" tIns="31492" rIns="62984" bIns="3149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77215"/>
            <a:ext cx="5438792" cy="3908730"/>
          </a:xfrm>
          <a:prstGeom prst="rect">
            <a:avLst/>
          </a:prstGeom>
        </p:spPr>
        <p:txBody>
          <a:bodyPr vert="horz" lIns="62984" tIns="31492" rIns="62984" bIns="3149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263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l">
              <a:defRPr sz="8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9263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r">
              <a:defRPr sz="800"/>
            </a:lvl1pPr>
          </a:lstStyle>
          <a:p>
            <a:fld id="{9F1C2601-CEEC-4DCD-9216-268C6E3F0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10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C2601-CEEC-4DCD-9216-268C6E3F0E1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943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C2601-CEEC-4DCD-9216-268C6E3F0E1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49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11032-7E03-4679-B2D7-28C014B1D292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C2D4A-B880-489F-B7D2-797C731B2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1371" y="589761"/>
            <a:ext cx="4303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484D5A"/>
                </a:solidFill>
                <a:latin typeface="Butler"/>
              </a:rPr>
              <a:t>The Mall School </a:t>
            </a:r>
          </a:p>
          <a:p>
            <a:pPr algn="ctr"/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3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rd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May, 24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th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May, 21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st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June </a:t>
            </a:r>
            <a:endParaRPr lang="en-GB" sz="1000" b="1" dirty="0">
              <a:solidFill>
                <a:srgbClr val="484D5A"/>
              </a:solidFill>
              <a:latin typeface="Butle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0483" y="181777"/>
            <a:ext cx="3545033" cy="3988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99C98A-4F3E-4854-B302-3097E864F53D}"/>
              </a:ext>
            </a:extLst>
          </p:cNvPr>
          <p:cNvSpPr txBox="1"/>
          <p:nvPr/>
        </p:nvSpPr>
        <p:spPr>
          <a:xfrm>
            <a:off x="1208584" y="5514061"/>
            <a:ext cx="71647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tx2">
                    <a:lumMod val="50000"/>
                  </a:schemeClr>
                </a:solidFill>
                <a:latin typeface="Lato Light"/>
              </a:rPr>
              <a:t>Freshly Baked 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  <a:latin typeface="Lato Light"/>
              </a:rPr>
              <a:t>Bread, Soup, </a:t>
            </a:r>
            <a:r>
              <a:rPr lang="en-GB" sz="1200" dirty="0">
                <a:solidFill>
                  <a:schemeClr val="tx2">
                    <a:lumMod val="50000"/>
                  </a:schemeClr>
                </a:solidFill>
                <a:latin typeface="Lato Light"/>
              </a:rPr>
              <a:t>Seasonal Salads, Fresh 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  <a:latin typeface="Lato Light"/>
              </a:rPr>
              <a:t>Fruit, Jacket Potato &amp; Yoghurts are available daily </a:t>
            </a:r>
            <a:endParaRPr lang="en-GB" sz="1200" dirty="0">
              <a:solidFill>
                <a:schemeClr val="tx2">
                  <a:lumMod val="50000"/>
                </a:schemeClr>
              </a:solidFill>
              <a:latin typeface="Lato Light"/>
            </a:endParaRPr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3076"/>
              </p:ext>
            </p:extLst>
          </p:nvPr>
        </p:nvGraphicFramePr>
        <p:xfrm>
          <a:off x="848544" y="1066872"/>
          <a:ext cx="8496943" cy="4428013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959449008"/>
                    </a:ext>
                  </a:extLst>
                </a:gridCol>
                <a:gridCol w="1669524">
                  <a:extLst>
                    <a:ext uri="{9D8B030D-6E8A-4147-A177-3AD203B41FA5}">
                      <a16:colId xmlns:a16="http://schemas.microsoft.com/office/drawing/2014/main" val="320530797"/>
                    </a:ext>
                  </a:extLst>
                </a:gridCol>
                <a:gridCol w="1596997">
                  <a:extLst>
                    <a:ext uri="{9D8B030D-6E8A-4147-A177-3AD203B41FA5}">
                      <a16:colId xmlns:a16="http://schemas.microsoft.com/office/drawing/2014/main" val="3721190235"/>
                    </a:ext>
                  </a:extLst>
                </a:gridCol>
                <a:gridCol w="1314276">
                  <a:extLst>
                    <a:ext uri="{9D8B030D-6E8A-4147-A177-3AD203B41FA5}">
                      <a16:colId xmlns:a16="http://schemas.microsoft.com/office/drawing/2014/main" val="28336403"/>
                    </a:ext>
                  </a:extLst>
                </a:gridCol>
                <a:gridCol w="1490021">
                  <a:extLst>
                    <a:ext uri="{9D8B030D-6E8A-4147-A177-3AD203B41FA5}">
                      <a16:colId xmlns:a16="http://schemas.microsoft.com/office/drawing/2014/main" val="915492964"/>
                    </a:ext>
                  </a:extLst>
                </a:gridCol>
                <a:gridCol w="1490021">
                  <a:extLst>
                    <a:ext uri="{9D8B030D-6E8A-4147-A177-3AD203B41FA5}">
                      <a16:colId xmlns:a16="http://schemas.microsoft.com/office/drawing/2014/main" val="2535489419"/>
                    </a:ext>
                  </a:extLst>
                </a:gridCol>
              </a:tblGrid>
              <a:tr h="140728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788761"/>
                  </a:ext>
                </a:extLst>
              </a:tr>
              <a:tr h="2756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Soup</a:t>
                      </a:r>
                    </a:p>
                    <a:p>
                      <a:pPr algn="ctr" rtl="0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Misso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Broth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Lemon and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Vegetable Soup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Lentil Soup 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Cumin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Sweetcorn Chowder 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Cream of Cauliflower 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494341"/>
                  </a:ext>
                </a:extLst>
              </a:tr>
              <a:tr h="1407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C,SP ,So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C,SP  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C,SP  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C,SP  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C,SP ,M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910127"/>
                  </a:ext>
                </a:extLst>
              </a:tr>
              <a:tr h="41053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</a:t>
                      </a: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 </a:t>
                      </a:r>
                    </a:p>
                    <a:p>
                      <a:pPr algn="ctr" rtl="0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Cooked Red 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Thai Lamb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Greek Chicken 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Souvlaki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Pork Stir Fry 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</a:t>
                      </a:r>
                      <a:r>
                        <a:rPr lang="en-GB" sz="1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Bean Sprouts &amp; Coconut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Turkey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Fajita Roasted Peppers &amp; Onions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Crispy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Fish &amp; Chips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768002"/>
                  </a:ext>
                </a:extLst>
              </a:tr>
              <a:tr h="1407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S,G,C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SP, 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G,M,S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589873"/>
                  </a:ext>
                </a:extLst>
              </a:tr>
              <a:tr h="4833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Vegetarian </a:t>
                      </a:r>
                      <a:endParaRPr lang="en-GB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</a:t>
                      </a:r>
                    </a:p>
                    <a:p>
                      <a:pPr algn="ctr" rtl="0" fontAlgn="ctr"/>
                      <a:endParaRPr lang="en-GB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Coconut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Thai Curry 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Jackfruit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Peppers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Falafel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Sumac with 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Cucumber and Couscous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 WOW </a:t>
                      </a:r>
                      <a:r>
                        <a:rPr lang="en-GB" sz="1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Sate 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Asian </a:t>
                      </a:r>
                      <a:r>
                        <a:rPr lang="en-GB" sz="1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Vegetables &amp; Seed 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Gado Gado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Avocado,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Blackeye 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Taco 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Mozzarella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Steamed Fish of the day with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Mango Salsa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0504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G,M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G,SP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M, So, SP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308549"/>
                  </a:ext>
                </a:extLst>
              </a:tr>
              <a:tr h="2756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</a:t>
                      </a:r>
                    </a:p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Macaroni and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Cheese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Fusilli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Tomato Sauce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Farfalle with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Salsa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Pesto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Penne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</a:t>
                      </a:r>
                    </a:p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Sun Dried Tomato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843166"/>
                  </a:ext>
                </a:extLst>
              </a:tr>
              <a:tr h="1407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 (gluten free </a:t>
                      </a:r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available)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 (gluten free </a:t>
                      </a:r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available)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 (gluten free </a:t>
                      </a:r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available)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 (gluten free </a:t>
                      </a:r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available)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 (gluten free </a:t>
                      </a:r>
                      <a:r>
                        <a:rPr lang="en-GB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available)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759671"/>
                  </a:ext>
                </a:extLst>
              </a:tr>
              <a:tr h="244583">
                <a:tc>
                  <a:txBody>
                    <a:bodyPr/>
                    <a:lstStyle/>
                    <a:p>
                      <a:pPr algn="ctr" rtl="0" fontAlgn="ctr"/>
                      <a:endParaRPr lang="en-GB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Vegetables</a:t>
                      </a:r>
                    </a:p>
                    <a:p>
                      <a:pPr algn="ctr" rtl="0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Roasted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Turmeric 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Cauliflower 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Warm Greek 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Vegetables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Bombay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Potatoes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 on the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Mushy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Peas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131043"/>
                  </a:ext>
                </a:extLst>
              </a:tr>
              <a:tr h="140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Vegetables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Sticky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 Carrot 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Steamed Broccoli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Roasted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Okra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Runner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Beans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Steamed Peas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287368"/>
                  </a:ext>
                </a:extLst>
              </a:tr>
              <a:tr h="2445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the </a:t>
                      </a: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Side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Steamed Basmati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Potatoes with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Oregano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Naan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Bread</a:t>
                      </a:r>
                      <a:r>
                        <a:rPr lang="en-GB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(G)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Brown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Spicy Mexican Rice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Chunky Chips 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319450"/>
                  </a:ext>
                </a:extLst>
              </a:tr>
              <a:tr h="275632">
                <a:tc rowSpan="3">
                  <a:txBody>
                    <a:bodyPr/>
                    <a:lstStyle/>
                    <a:p>
                      <a:pPr algn="ctr" rtl="0" fontAlgn="ctr"/>
                      <a:endParaRPr lang="en-GB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 </a:t>
                      </a: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Counter </a:t>
                      </a:r>
                      <a:endParaRPr lang="en-GB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Chia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Coco Pot 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Toasted Coconut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Greek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Yoghurt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Figs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Lemon and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Lime Mousse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Beetroot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Raspberry Mousse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Frozen Yoghurt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3479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G,M,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158045"/>
                  </a:ext>
                </a:extLst>
              </a:tr>
              <a:tr h="1417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486799"/>
                  </a:ext>
                </a:extLst>
              </a:tr>
              <a:tr h="34061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Dessert</a:t>
                      </a:r>
                    </a:p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Yoghurt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Passion Fruit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Filo </a:t>
                      </a:r>
                    </a:p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Cake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Chocolate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Beetroot Brownie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Honey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Flapjack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744168"/>
                  </a:ext>
                </a:extLst>
              </a:tr>
              <a:tr h="1350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M,SP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G,SP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07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36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1371" y="589761"/>
            <a:ext cx="4303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484D5A"/>
                </a:solidFill>
                <a:latin typeface="Butler"/>
              </a:rPr>
              <a:t>The Mall School </a:t>
            </a:r>
          </a:p>
          <a:p>
            <a:pPr algn="ctr"/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19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th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April, 10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th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May, 7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th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June, 28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th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June</a:t>
            </a:r>
            <a:endParaRPr lang="en-GB" sz="1000" b="1" dirty="0">
              <a:solidFill>
                <a:srgbClr val="484D5A"/>
              </a:solidFill>
              <a:latin typeface="Butle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0483" y="181777"/>
            <a:ext cx="3545033" cy="3988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99C98A-4F3E-4854-B302-3097E864F53D}"/>
              </a:ext>
            </a:extLst>
          </p:cNvPr>
          <p:cNvSpPr txBox="1"/>
          <p:nvPr/>
        </p:nvSpPr>
        <p:spPr>
          <a:xfrm>
            <a:off x="1064568" y="5589240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tx2">
                    <a:lumMod val="50000"/>
                  </a:schemeClr>
                </a:solidFill>
                <a:latin typeface="Lato Light"/>
              </a:rPr>
              <a:t>Freshly Baked 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  <a:latin typeface="Lato Light"/>
              </a:rPr>
              <a:t>Bread, Soup, </a:t>
            </a:r>
            <a:r>
              <a:rPr lang="en-GB" sz="1200" dirty="0">
                <a:solidFill>
                  <a:schemeClr val="tx2">
                    <a:lumMod val="50000"/>
                  </a:schemeClr>
                </a:solidFill>
                <a:latin typeface="Lato Light"/>
              </a:rPr>
              <a:t>Seasonal Salads, Fresh 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  <a:latin typeface="Lato Light"/>
              </a:rPr>
              <a:t>Fruit, Jacket Potato and Yoghurts are available daily</a:t>
            </a:r>
            <a:endParaRPr lang="en-GB" sz="1200" dirty="0">
              <a:solidFill>
                <a:schemeClr val="tx2">
                  <a:lumMod val="50000"/>
                </a:schemeClr>
              </a:solidFill>
              <a:latin typeface="Lato Light"/>
            </a:endParaRPr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49083"/>
              </p:ext>
            </p:extLst>
          </p:nvPr>
        </p:nvGraphicFramePr>
        <p:xfrm>
          <a:off x="776536" y="1110352"/>
          <a:ext cx="8784975" cy="4481631"/>
        </p:xfrm>
        <a:graphic>
          <a:graphicData uri="http://schemas.openxmlformats.org/drawingml/2006/table">
            <a:tbl>
              <a:tblPr/>
              <a:tblGrid>
                <a:gridCol w="1042511">
                  <a:extLst>
                    <a:ext uri="{9D8B030D-6E8A-4147-A177-3AD203B41FA5}">
                      <a16:colId xmlns:a16="http://schemas.microsoft.com/office/drawing/2014/main" val="3535644745"/>
                    </a:ext>
                  </a:extLst>
                </a:gridCol>
                <a:gridCol w="1651244">
                  <a:extLst>
                    <a:ext uri="{9D8B030D-6E8A-4147-A177-3AD203B41FA5}">
                      <a16:colId xmlns:a16="http://schemas.microsoft.com/office/drawing/2014/main" val="4176874482"/>
                    </a:ext>
                  </a:extLst>
                </a:gridCol>
                <a:gridCol w="1651244">
                  <a:extLst>
                    <a:ext uri="{9D8B030D-6E8A-4147-A177-3AD203B41FA5}">
                      <a16:colId xmlns:a16="http://schemas.microsoft.com/office/drawing/2014/main" val="3912921101"/>
                    </a:ext>
                  </a:extLst>
                </a:gridCol>
                <a:gridCol w="1358540">
                  <a:extLst>
                    <a:ext uri="{9D8B030D-6E8A-4147-A177-3AD203B41FA5}">
                      <a16:colId xmlns:a16="http://schemas.microsoft.com/office/drawing/2014/main" val="2114354881"/>
                    </a:ext>
                  </a:extLst>
                </a:gridCol>
                <a:gridCol w="1540718">
                  <a:extLst>
                    <a:ext uri="{9D8B030D-6E8A-4147-A177-3AD203B41FA5}">
                      <a16:colId xmlns:a16="http://schemas.microsoft.com/office/drawing/2014/main" val="632746631"/>
                    </a:ext>
                  </a:extLst>
                </a:gridCol>
                <a:gridCol w="1540718">
                  <a:extLst>
                    <a:ext uri="{9D8B030D-6E8A-4147-A177-3AD203B41FA5}">
                      <a16:colId xmlns:a16="http://schemas.microsoft.com/office/drawing/2014/main" val="2231437119"/>
                    </a:ext>
                  </a:extLst>
                </a:gridCol>
              </a:tblGrid>
              <a:tr h="138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Tuesday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Wednesday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Thursday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Friday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161809"/>
                  </a:ext>
                </a:extLst>
              </a:tr>
              <a:tr h="2777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British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Onion Soup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Chowder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Minestrone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Carrot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Coriander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Sweet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Potato 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Smoked Paprika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194723"/>
                  </a:ext>
                </a:extLst>
              </a:tr>
              <a:tr h="138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350027"/>
                  </a:ext>
                </a:extLst>
              </a:tr>
              <a:tr h="2777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Main </a:t>
                      </a: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Event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Roasted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Pork Sausage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Southern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Baked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Chicken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Freshly Made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Pepperoni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Pizza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Tandoori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Turkey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Cucumber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Tomato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Mint Salad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Crispy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Fish &amp; Chips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375141"/>
                  </a:ext>
                </a:extLst>
              </a:tr>
              <a:tr h="138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 (gluten free available 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SP,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F,SP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G,M,S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527982"/>
                  </a:ext>
                </a:extLst>
              </a:tr>
              <a:tr h="4166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Vegetarian </a:t>
                      </a: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Option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Herbed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 Sausage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Vegan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Buffalo Wings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Jackfruit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Mozzarella Pizza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Chickpea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Lentil Curry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Roasted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Cod in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Citrus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Slaw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Toasted Flax Seeds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392199"/>
                  </a:ext>
                </a:extLst>
              </a:tr>
              <a:tr h="138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SP, So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SP,M,C</a:t>
                      </a:r>
                    </a:p>
                  </a:txBody>
                  <a:tcPr marL="7237" marR="7237" marT="7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F,SP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138607"/>
                  </a:ext>
                </a:extLst>
              </a:tr>
              <a:tr h="2777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Pasta </a:t>
                      </a:r>
                      <a:endParaRPr lang="en-GB" sz="10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Macaroni and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Cheese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Pesto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Pasta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Minted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Pea Risotto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Tomato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Sweet </a:t>
                      </a:r>
                      <a:r>
                        <a:rPr lang="en-GB" sz="1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Chilli Egg Noodles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Fusilli with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Salsa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63971"/>
                  </a:ext>
                </a:extLst>
              </a:tr>
              <a:tr h="141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 (gluten free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available)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 (gluten free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available)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235513"/>
                  </a:ext>
                </a:extLst>
              </a:tr>
              <a:tr h="416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Steamed Peas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Super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Green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 Medley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Roasted Mediterranean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Roasted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Courgettes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Mushy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Peas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485238"/>
                  </a:ext>
                </a:extLst>
              </a:tr>
              <a:tr h="545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Roasted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Carrots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Corn on the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Cob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Runner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Beans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Sweet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Sour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Vegetables </a:t>
                      </a: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Steamed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Peas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270187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 </a:t>
                      </a: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</a:t>
                      </a: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Side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Mashed Potato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Jackets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Patata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Bravas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Steamed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Rice Noodles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Chunky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chips </a:t>
                      </a:r>
                      <a:endParaRPr lang="en-GB" sz="10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083129"/>
                  </a:ext>
                </a:extLst>
              </a:tr>
              <a:tr h="2777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Cold counter </a:t>
                      </a:r>
                      <a:endParaRPr lang="en-GB" sz="10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Mango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Mousse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Chocolate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Beetroot Brownie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Orange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Syrup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Polenta Cake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Mixed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Fresh Fruit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Vegan Jelly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Sorbet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321786"/>
                  </a:ext>
                </a:extLst>
              </a:tr>
              <a:tr h="138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G,SP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018896"/>
                  </a:ext>
                </a:extLst>
              </a:tr>
              <a:tr h="2777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Dessert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Wow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Butter Muesli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bar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Honey Pineapple </a:t>
                      </a:r>
                      <a:endParaRPr lang="en-GB" sz="10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oconut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Lime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Panna Cotta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Coconut and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Goji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Bar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798415"/>
                  </a:ext>
                </a:extLst>
              </a:tr>
              <a:tr h="138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So, 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3389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1371" y="589761"/>
            <a:ext cx="4303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484D5A"/>
                </a:solidFill>
                <a:latin typeface="Butler"/>
              </a:rPr>
              <a:t>The Mall School </a:t>
            </a:r>
          </a:p>
          <a:p>
            <a:pPr algn="ctr"/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26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th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April, 17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th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May, 14</a:t>
            </a:r>
            <a:r>
              <a:rPr lang="en-GB" sz="1000" b="1" baseline="30000" dirty="0" smtClean="0">
                <a:solidFill>
                  <a:srgbClr val="484D5A"/>
                </a:solidFill>
                <a:latin typeface="Butler"/>
              </a:rPr>
              <a:t>th</a:t>
            </a:r>
            <a:r>
              <a:rPr lang="en-GB" sz="1000" b="1" dirty="0" smtClean="0">
                <a:solidFill>
                  <a:srgbClr val="484D5A"/>
                </a:solidFill>
                <a:latin typeface="Butler"/>
              </a:rPr>
              <a:t> June</a:t>
            </a:r>
            <a:endParaRPr lang="en-GB" sz="1000" b="1" dirty="0">
              <a:solidFill>
                <a:srgbClr val="484D5A"/>
              </a:solidFill>
              <a:latin typeface="Butle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0483" y="181777"/>
            <a:ext cx="3545033" cy="398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99C98A-4F3E-4854-B302-3097E864F53D}"/>
              </a:ext>
            </a:extLst>
          </p:cNvPr>
          <p:cNvSpPr txBox="1"/>
          <p:nvPr/>
        </p:nvSpPr>
        <p:spPr>
          <a:xfrm>
            <a:off x="1173209" y="5535758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tx2">
                    <a:lumMod val="50000"/>
                  </a:schemeClr>
                </a:solidFill>
                <a:latin typeface="Lato Light"/>
              </a:rPr>
              <a:t>Freshly Baked 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  <a:latin typeface="Lato Light"/>
              </a:rPr>
              <a:t>Bread, Soup, </a:t>
            </a:r>
            <a:r>
              <a:rPr lang="en-GB" sz="1200" dirty="0">
                <a:solidFill>
                  <a:schemeClr val="tx2">
                    <a:lumMod val="50000"/>
                  </a:schemeClr>
                </a:solidFill>
                <a:latin typeface="Lato Light"/>
              </a:rPr>
              <a:t>Seasonal Salads, Fresh 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  <a:latin typeface="Lato Light"/>
              </a:rPr>
              <a:t>Fruit, Jacket Potato and Yoghurts are available daily</a:t>
            </a:r>
            <a:endParaRPr lang="en-GB" sz="1200" dirty="0">
              <a:solidFill>
                <a:schemeClr val="tx2">
                  <a:lumMod val="50000"/>
                </a:schemeClr>
              </a:solidFill>
              <a:latin typeface="Lato Light"/>
            </a:endParaRPr>
          </a:p>
          <a:p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2353"/>
              </p:ext>
            </p:extLst>
          </p:nvPr>
        </p:nvGraphicFramePr>
        <p:xfrm>
          <a:off x="236474" y="1109916"/>
          <a:ext cx="9433049" cy="4330578"/>
        </p:xfrm>
        <a:graphic>
          <a:graphicData uri="http://schemas.openxmlformats.org/drawingml/2006/table">
            <a:tbl>
              <a:tblPr/>
              <a:tblGrid>
                <a:gridCol w="1119527">
                  <a:extLst>
                    <a:ext uri="{9D8B030D-6E8A-4147-A177-3AD203B41FA5}">
                      <a16:colId xmlns:a16="http://schemas.microsoft.com/office/drawing/2014/main" val="1906324866"/>
                    </a:ext>
                  </a:extLst>
                </a:gridCol>
                <a:gridCol w="1772880">
                  <a:extLst>
                    <a:ext uri="{9D8B030D-6E8A-4147-A177-3AD203B41FA5}">
                      <a16:colId xmlns:a16="http://schemas.microsoft.com/office/drawing/2014/main" val="1313438619"/>
                    </a:ext>
                  </a:extLst>
                </a:gridCol>
                <a:gridCol w="1772880">
                  <a:extLst>
                    <a:ext uri="{9D8B030D-6E8A-4147-A177-3AD203B41FA5}">
                      <a16:colId xmlns:a16="http://schemas.microsoft.com/office/drawing/2014/main" val="3033610652"/>
                    </a:ext>
                  </a:extLst>
                </a:gridCol>
                <a:gridCol w="1458938">
                  <a:extLst>
                    <a:ext uri="{9D8B030D-6E8A-4147-A177-3AD203B41FA5}">
                      <a16:colId xmlns:a16="http://schemas.microsoft.com/office/drawing/2014/main" val="2926056397"/>
                    </a:ext>
                  </a:extLst>
                </a:gridCol>
                <a:gridCol w="1654412">
                  <a:extLst>
                    <a:ext uri="{9D8B030D-6E8A-4147-A177-3AD203B41FA5}">
                      <a16:colId xmlns:a16="http://schemas.microsoft.com/office/drawing/2014/main" val="1184452454"/>
                    </a:ext>
                  </a:extLst>
                </a:gridCol>
                <a:gridCol w="1654412">
                  <a:extLst>
                    <a:ext uri="{9D8B030D-6E8A-4147-A177-3AD203B41FA5}">
                      <a16:colId xmlns:a16="http://schemas.microsoft.com/office/drawing/2014/main" val="3606856418"/>
                    </a:ext>
                  </a:extLst>
                </a:gridCol>
              </a:tblGrid>
              <a:tr h="134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Tuesday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Wednesday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Thursday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Friday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115297"/>
                  </a:ext>
                </a:extLst>
              </a:tr>
              <a:tr h="13471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Cream of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Corn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Garlic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Mushroom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Broccoli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Stilton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Pea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Mint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Cauliflower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Chive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715588"/>
                  </a:ext>
                </a:extLst>
              </a:tr>
              <a:tr h="1347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,M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C,SP 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214785"/>
                  </a:ext>
                </a:extLst>
              </a:tr>
              <a:tr h="40413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Main </a:t>
                      </a: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Event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Lamb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Chilli Con Carne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BBQ Grilled Chicken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Beef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Burger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Pretzel Bun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Country Relish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Japanese Pork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Beef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endParaRPr lang="en-GB" sz="10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Celery Spring Onion Salad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Hoisin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Crispy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Fish &amp; Chips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466083"/>
                  </a:ext>
                </a:extLst>
              </a:tr>
              <a:tr h="1347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SP,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SP,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SP,M,G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S,G,C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G,M,S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067091"/>
                  </a:ext>
                </a:extLst>
              </a:tr>
              <a:tr h="30423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Vegetarian </a:t>
                      </a:r>
                      <a:endParaRPr lang="en-GB" sz="10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Option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Vegetarian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Chilli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</a:t>
                      </a:r>
                      <a:endParaRPr lang="en-GB" sz="10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Mango &amp; Turtle Beans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Basil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Soya Ramen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Bean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Burger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Pretzel Bun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Country Relish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Coconut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Thai </a:t>
                      </a:r>
                      <a:endParaRPr lang="en-GB" sz="10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Rice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Noodle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Roasted Salmon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</a:t>
                      </a:r>
                    </a:p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Cucumber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Lemon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821481"/>
                  </a:ext>
                </a:extLst>
              </a:tr>
              <a:tr h="1347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G,M,SP,SO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SP, SO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SP,M,G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So, G,E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660028"/>
                  </a:ext>
                </a:extLst>
              </a:tr>
              <a:tr h="26942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Pasta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Fusilli with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Salsa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Farfalle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Pesto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Macaroni and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Cheese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Egg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Fry Noodles 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Penne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Pasta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 Cream Sauce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453934"/>
                  </a:ext>
                </a:extLst>
              </a:tr>
              <a:tr h="2694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 (gluten free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available)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 (gluten free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available)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 (gluten free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available)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 (gluten free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available)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746316"/>
                  </a:ext>
                </a:extLst>
              </a:tr>
              <a:tr h="390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Steamed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Carrots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Steamed Broccoli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Super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 Medley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Roasted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Cauliflower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Turmeric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Mushy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Peas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147979"/>
                  </a:ext>
                </a:extLst>
              </a:tr>
              <a:tr h="269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Vegetables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Runner Beans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Rainbow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Carrots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Tarragon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Corn on the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Cob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Yellow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Green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Courgettes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Steamed Peas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18352"/>
                  </a:ext>
                </a:extLst>
              </a:tr>
              <a:tr h="368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 the </a:t>
                      </a: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Side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Jacket Potatoes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Warm </a:t>
                      </a: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Potato Salad 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E, Mu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Steamed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Minted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Potatoes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Steamed Basmati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Rice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Chunky chips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704535"/>
                  </a:ext>
                </a:extLst>
              </a:tr>
              <a:tr h="26942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Cold counter </a:t>
                      </a:r>
                      <a:endParaRPr lang="en-GB" sz="10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Beetroot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Raspberry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Mousse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Chocolate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Avocado Cheesecake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Lemon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&amp; Lime Mousse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Coconut Panna Cotta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Milkshakes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301329"/>
                  </a:ext>
                </a:extLst>
              </a:tr>
              <a:tr h="1347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M,SP,G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G,M,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SP, So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203375"/>
                  </a:ext>
                </a:extLst>
              </a:tr>
              <a:tr h="40413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Dessert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Churros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Doughnuts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Mixed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Fresh Fruit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Vegan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elly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Sweet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Potato &amp; Sunflower Seed Blondies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Green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 Cupcakes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Chocolate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18570"/>
                  </a:ext>
                </a:extLst>
              </a:tr>
              <a:tr h="1347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G,E,M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G,M,E,SP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M,G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96" marR="6179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1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30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1371" y="589761"/>
            <a:ext cx="4303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484D5A"/>
                </a:solidFill>
                <a:latin typeface="Butler"/>
              </a:rPr>
              <a:t>The Mall School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0483" y="181777"/>
            <a:ext cx="3545033" cy="3988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76499" y="1052736"/>
            <a:ext cx="4953000" cy="4767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ABBREVIATIONS FOR MENU ALLERGENS AND </a:t>
            </a:r>
            <a:r>
              <a:rPr lang="en-GB" sz="1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DIETARY REQUIREMENTS 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=	VEGAN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	=	VEGETARIAN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	=	CONTAINS MILK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	=	CONTAINS FISH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	=	CONTAINS GLUTEN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	=	CONTAINS SULPHUR DIOXIDE (SULPHITES)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	=	CONTAINS EGG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	=	CONTAINS MUSTARD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=	CONTAINS CELERY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	=	CONTAINS SOYA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	=	LUPIN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NOT </a:t>
            </a:r>
            <a:r>
              <a:rPr lang="en-GB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	=	CONTAINS NUTS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	=	CONTAINS SESAME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=	CONTAINS CRUSTACEANS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	=	CONTAINS MOLLUSCS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	=	PEANUTS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45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4593</TotalTime>
  <Words>941</Words>
  <Application>Microsoft Office PowerPoint</Application>
  <PresentationFormat>A4 Paper (210x297 mm)</PresentationFormat>
  <Paragraphs>336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Butler</vt:lpstr>
      <vt:lpstr>Calibri</vt:lpstr>
      <vt:lpstr>Lato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</dc:creator>
  <cp:lastModifiedBy>Miadmin</cp:lastModifiedBy>
  <cp:revision>172</cp:revision>
  <cp:lastPrinted>2021-04-20T10:31:19Z</cp:lastPrinted>
  <dcterms:created xsi:type="dcterms:W3CDTF">2018-08-31T15:26:55Z</dcterms:created>
  <dcterms:modified xsi:type="dcterms:W3CDTF">2021-04-20T10:31:58Z</dcterms:modified>
</cp:coreProperties>
</file>