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70" r:id="rId4"/>
    <p:sldId id="278" r:id="rId5"/>
    <p:sldId id="267" r:id="rId6"/>
    <p:sldId id="273" r:id="rId7"/>
    <p:sldId id="262" r:id="rId8"/>
    <p:sldId id="280" r:id="rId9"/>
    <p:sldId id="271" r:id="rId10"/>
    <p:sldId id="268" r:id="rId11"/>
    <p:sldId id="272" r:id="rId12"/>
    <p:sldId id="281" r:id="rId13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DD876-6F21-467D-B15C-CC235122569F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54F71-0E19-4D46-974F-03E7DCE79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4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94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6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5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4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6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4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0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0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4F71-0E19-4D46-974F-03E7DCE797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1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8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1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2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9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6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1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1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40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5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024D-515A-4F22-B0E2-528C57B61E89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197B-8F9B-4220-B764-7FB499D3B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8425" y="1268760"/>
            <a:ext cx="52100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prstClr val="black"/>
                </a:solidFill>
                <a:latin typeface="DM Sans" pitchFamily="2" charset="0"/>
              </a:rPr>
              <a:t>How to Survive 11+</a:t>
            </a:r>
            <a:endParaRPr lang="en-GB" sz="3600" dirty="0">
              <a:solidFill>
                <a:prstClr val="black"/>
              </a:solidFill>
              <a:latin typeface="DM Sans" pitchFamily="2" charset="0"/>
            </a:endParaRPr>
          </a:p>
          <a:p>
            <a:pPr algn="ctr"/>
            <a:endParaRPr lang="en-GB" sz="3600" dirty="0">
              <a:solidFill>
                <a:prstClr val="black"/>
              </a:solidFill>
              <a:latin typeface="DM Sans" pitchFamily="2" charset="0"/>
            </a:endParaRPr>
          </a:p>
          <a:p>
            <a:pPr algn="ctr"/>
            <a:r>
              <a:rPr lang="en-GB" sz="3600" dirty="0" smtClean="0">
                <a:solidFill>
                  <a:prstClr val="black"/>
                </a:solidFill>
                <a:latin typeface="DM Sans" pitchFamily="2" charset="0"/>
              </a:rPr>
              <a:t>Thursday 21 </a:t>
            </a:r>
            <a:r>
              <a:rPr lang="en-GB" sz="3600" dirty="0">
                <a:solidFill>
                  <a:prstClr val="black"/>
                </a:solidFill>
                <a:latin typeface="DM Sans" pitchFamily="2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31018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476672"/>
            <a:ext cx="83518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What can parents do to help?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endParaRPr lang="en-GB" sz="2000" dirty="0" smtClean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Keep 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us informed about which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schools you are applying for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Visits to senior schools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But do not take the day off before an exam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If 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in doubt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Keep calm</a:t>
            </a:r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5317" y="476672"/>
            <a:ext cx="63962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</a:rPr>
              <a:t>After the exams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prstClr val="black"/>
              </a:solidFill>
              <a:latin typeface="DM Sans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</a:rPr>
              <a:t>Drop verbal and non-verbal reasoning.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</a:rPr>
              <a:t>Keep them working.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</a:rPr>
              <a:t>Leavers programme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</a:rPr>
              <a:t>School play and concerts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</a:rPr>
              <a:t>Five day residential trip</a:t>
            </a:r>
          </a:p>
          <a:p>
            <a:pPr>
              <a:lnSpc>
                <a:spcPct val="150000"/>
              </a:lnSpc>
            </a:pPr>
            <a:endParaRPr lang="en-GB" sz="2400" dirty="0" smtClean="0">
              <a:solidFill>
                <a:prstClr val="black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5317" y="476672"/>
            <a:ext cx="6396289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DM Sans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780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356" y="620688"/>
            <a:ext cx="625523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</a:rPr>
              <a:t>Aims for the evening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DM Sans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Reassure parents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Overview of the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What The Mall does to prepare the Year 6 pupils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What you can do</a:t>
            </a:r>
          </a:p>
          <a:p>
            <a:pPr algn="ctr"/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414" y="314176"/>
            <a:ext cx="835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Over the last three years our Year 6 leavers were offered places at </a:t>
            </a:r>
            <a:r>
              <a:rPr lang="en-GB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the following </a:t>
            </a:r>
            <a:r>
              <a:rPr lang="en-GB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schools:</a:t>
            </a:r>
            <a:endParaRPr lang="en-GB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2" y="960507"/>
            <a:ext cx="8351837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City of London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Claremont Fan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Emanuel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Epsom College</a:t>
            </a:r>
          </a:p>
          <a:p>
            <a:r>
              <a:rPr lang="en-GB" dirty="0" err="1" smtClean="0">
                <a:latin typeface="DM Sans" pitchFamily="2" charset="0"/>
                <a:cs typeface="Calibri" panose="020F0502020204030204" pitchFamily="34" charset="0"/>
              </a:rPr>
              <a:t>Halliford</a:t>
            </a:r>
            <a:endParaRPr lang="en-GB" dirty="0" smtClean="0">
              <a:latin typeface="DM Sans" pitchFamily="2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Hampton</a:t>
            </a:r>
          </a:p>
          <a:p>
            <a:r>
              <a:rPr lang="en-GB" dirty="0" err="1" smtClean="0">
                <a:latin typeface="DM Sans" pitchFamily="2" charset="0"/>
                <a:cs typeface="Calibri" panose="020F0502020204030204" pitchFamily="34" charset="0"/>
              </a:rPr>
              <a:t>Ibstock</a:t>
            </a:r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 Place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Kew House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King’s </a:t>
            </a:r>
            <a:r>
              <a:rPr lang="en-GB" dirty="0">
                <a:latin typeface="DM Sans" pitchFamily="2" charset="0"/>
                <a:cs typeface="Calibri" panose="020F0502020204030204" pitchFamily="34" charset="0"/>
              </a:rPr>
              <a:t>College School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Kingston Grammar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Latymer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LVS, Ascot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Merchant Taylors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Queen Elizabeth Grammar</a:t>
            </a:r>
          </a:p>
          <a:p>
            <a:r>
              <a:rPr lang="en-GB" dirty="0">
                <a:latin typeface="DM Sans" pitchFamily="2" charset="0"/>
                <a:cs typeface="Calibri" panose="020F0502020204030204" pitchFamily="34" charset="0"/>
              </a:rPr>
              <a:t>Radnor House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Reed’s</a:t>
            </a:r>
            <a:endParaRPr lang="en-GB" dirty="0">
              <a:latin typeface="DM Sans" pitchFamily="2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Royal Grammar School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St Benedict’s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St </a:t>
            </a:r>
            <a:r>
              <a:rPr lang="en-GB" dirty="0">
                <a:latin typeface="DM Sans" pitchFamily="2" charset="0"/>
                <a:cs typeface="Calibri" panose="020F0502020204030204" pitchFamily="34" charset="0"/>
              </a:rPr>
              <a:t>George’s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St James’</a:t>
            </a:r>
            <a:endParaRPr lang="en-GB" dirty="0">
              <a:latin typeface="DM Sans" pitchFamily="2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St Paul’s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Sutton Grammar</a:t>
            </a: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Tiffin</a:t>
            </a:r>
            <a:endParaRPr lang="en-GB" dirty="0">
              <a:latin typeface="DM Sans" pitchFamily="2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Westminster</a:t>
            </a:r>
          </a:p>
          <a:p>
            <a:r>
              <a:rPr lang="en-GB" dirty="0" err="1" smtClean="0">
                <a:latin typeface="DM Sans" pitchFamily="2" charset="0"/>
                <a:cs typeface="Calibri" panose="020F0502020204030204" pitchFamily="34" charset="0"/>
              </a:rPr>
              <a:t>Whitgift</a:t>
            </a:r>
            <a:endParaRPr lang="en-GB" dirty="0" smtClean="0">
              <a:latin typeface="DM Sans" pitchFamily="2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DM Sans" pitchFamily="2" charset="0"/>
                <a:cs typeface="Calibri" panose="020F0502020204030204" pitchFamily="34" charset="0"/>
              </a:rPr>
              <a:t>Wilson’s Grammar</a:t>
            </a:r>
          </a:p>
        </p:txBody>
      </p:sp>
    </p:spTree>
    <p:extLst>
      <p:ext uri="{BB962C8B-B14F-4D97-AF65-F5344CB8AC3E}">
        <p14:creationId xmlns:p14="http://schemas.microsoft.com/office/powerpoint/2010/main" val="1608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022" y="764704"/>
            <a:ext cx="7920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DM Sans" pitchFamily="2" charset="0"/>
                <a:cs typeface="Calibri" panose="020F0502020204030204" pitchFamily="34" charset="0"/>
              </a:rPr>
              <a:t>Awards to senior schools</a:t>
            </a:r>
          </a:p>
          <a:p>
            <a:endParaRPr lang="en-GB" sz="2000" dirty="0">
              <a:latin typeface="DM Sans" pitchFamily="2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Over the last three years pupils were awarded twenty academic and seventeen non-academic scholarships to </a:t>
            </a:r>
            <a:r>
              <a:rPr lang="en-GB" sz="2000" dirty="0">
                <a:latin typeface="DM Sans" pitchFamily="2" charset="0"/>
                <a:cs typeface="Calibri" panose="020F0502020204030204" pitchFamily="34" charset="0"/>
              </a:rPr>
              <a:t>Claremont </a:t>
            </a: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Fan, Epsom College, Halliford, Hampton, King’s College School, Kingston Grammar</a:t>
            </a:r>
            <a:r>
              <a:rPr lang="en-GB" sz="2000" dirty="0">
                <a:latin typeface="DM Sans" pitchFamily="2" charset="0"/>
                <a:cs typeface="Calibri" panose="020F0502020204030204" pitchFamily="34" charset="0"/>
              </a:rPr>
              <a:t>, </a:t>
            </a: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LVS, Radnor House, Reed’s, St Benedict’s, St George’s, St James and St John’s.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332656"/>
            <a:ext cx="82798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Timeline</a:t>
            </a:r>
          </a:p>
          <a:p>
            <a:pPr>
              <a:tabLst>
                <a:tab pos="2155825" algn="l"/>
              </a:tabLst>
            </a:pPr>
            <a:endParaRPr lang="en-GB" sz="2000" dirty="0" smtClean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509838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September:	Internal online assessment at The Mall</a:t>
            </a:r>
          </a:p>
          <a:p>
            <a:pPr>
              <a:tabLst>
                <a:tab pos="2509838" algn="l"/>
              </a:tabLst>
            </a:pP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State grammar school assessments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Interview practice with external consultant </a:t>
            </a:r>
          </a:p>
          <a:p>
            <a:pPr>
              <a:tabLst>
                <a:tab pos="2509838" algn="l"/>
              </a:tabLst>
            </a:pPr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509838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October 1</a:t>
            </a:r>
            <a:r>
              <a:rPr lang="en-GB" sz="2000" baseline="30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st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Pupil 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record sheet returned</a:t>
            </a:r>
          </a:p>
          <a:p>
            <a:pPr>
              <a:tabLst>
                <a:tab pos="2509838" algn="l"/>
              </a:tabLst>
            </a:pPr>
            <a:endParaRPr lang="en-GB" sz="2000" dirty="0" smtClean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509838" algn="l"/>
              </a:tabLst>
            </a:pP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October 9</a:t>
            </a:r>
            <a:r>
              <a:rPr lang="en-GB" sz="2000" baseline="30000" dirty="0" smtClean="0">
                <a:latin typeface="DM Sans" pitchFamily="2" charset="0"/>
                <a:cs typeface="Calibri" panose="020F0502020204030204" pitchFamily="34" charset="0"/>
              </a:rPr>
              <a:t>th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English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, Maths and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M Sans" pitchFamily="2" charset="0"/>
                <a:cs typeface="Calibri" panose="020F0502020204030204" pitchFamily="34" charset="0"/>
              </a:rPr>
              <a:t>reasoning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exams</a:t>
            </a:r>
          </a:p>
          <a:p>
            <a:pPr>
              <a:tabLst>
                <a:tab pos="2509838" algn="l"/>
              </a:tabLst>
            </a:pP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October 17</a:t>
            </a:r>
            <a:r>
              <a:rPr lang="en-GB" sz="2000" baseline="30000" dirty="0" smtClean="0">
                <a:latin typeface="DM Sans" pitchFamily="2" charset="0"/>
                <a:cs typeface="Calibri" panose="020F0502020204030204" pitchFamily="34" charset="0"/>
              </a:rPr>
              <a:t>th</a:t>
            </a: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/19</a:t>
            </a:r>
            <a:r>
              <a:rPr lang="en-GB" sz="2000" baseline="30000" dirty="0" smtClean="0">
                <a:latin typeface="DM Sans" pitchFamily="2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latin typeface="DM Sans" pitchFamily="2" charset="0"/>
                <a:cs typeface="Calibri" panose="020F0502020204030204" pitchFamily="34" charset="0"/>
              </a:rPr>
              <a:t>	Year 6 Parents </a:t>
            </a: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Evenings online</a:t>
            </a:r>
          </a:p>
          <a:p>
            <a:pPr>
              <a:tabLst>
                <a:tab pos="2509838" algn="l"/>
              </a:tabLst>
            </a:pPr>
            <a:endParaRPr lang="en-GB" sz="2000" dirty="0"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509838" algn="l"/>
              </a:tabLst>
            </a:pP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H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alf 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term:	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Revision 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pack sent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home</a:t>
            </a:r>
          </a:p>
          <a:p>
            <a:pPr>
              <a:tabLst>
                <a:tab pos="2509838" algn="l"/>
              </a:tabLst>
            </a:pP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Headmaster’s reference written</a:t>
            </a:r>
          </a:p>
          <a:p>
            <a:pPr>
              <a:tabLst>
                <a:tab pos="2509838" algn="l"/>
              </a:tabLst>
            </a:pPr>
            <a:endParaRPr lang="en-GB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260648"/>
            <a:ext cx="82798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Timeline</a:t>
            </a:r>
          </a:p>
          <a:p>
            <a:endParaRPr lang="en-GB" sz="2000" dirty="0" smtClean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November</a:t>
            </a:r>
            <a:r>
              <a:rPr lang="en-GB" sz="2000" dirty="0" smtClean="0">
                <a:solidFill>
                  <a:srgbClr val="FF0000"/>
                </a:solidFill>
                <a:latin typeface="DM Sans" pitchFamily="2" charset="0"/>
                <a:cs typeface="Calibri" panose="020F0502020204030204" pitchFamily="34" charset="0"/>
              </a:rPr>
              <a:t>		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11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+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assessments</a:t>
            </a:r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155825" algn="l"/>
              </a:tabLst>
            </a:pPr>
            <a:endParaRPr lang="en-GB" sz="2000" dirty="0" smtClean="0">
              <a:solidFill>
                <a:srgbClr val="FF0000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November 22</a:t>
            </a:r>
            <a:r>
              <a:rPr lang="en-GB" sz="2000" baseline="30000" dirty="0" smtClean="0">
                <a:latin typeface="DM Sans" pitchFamily="2" charset="0"/>
                <a:cs typeface="Calibri" panose="020F0502020204030204" pitchFamily="34" charset="0"/>
              </a:rPr>
              <a:t>nd</a:t>
            </a: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  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ISEB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online assessment</a:t>
            </a: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			</a:t>
            </a: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December		Revision pack sent home</a:t>
            </a:r>
          </a:p>
          <a:p>
            <a:pPr>
              <a:tabLst>
                <a:tab pos="2155825" algn="l"/>
              </a:tabLst>
            </a:pPr>
            <a:endParaRPr lang="en-GB" sz="2000" dirty="0" smtClean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January		11+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assessments</a:t>
            </a:r>
            <a:endParaRPr lang="en-GB" sz="2000" dirty="0" smtClean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		Interviews</a:t>
            </a:r>
          </a:p>
          <a:p>
            <a:pPr>
              <a:tabLst>
                <a:tab pos="2155825" algn="l"/>
              </a:tabLst>
            </a:pPr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February		Offers made</a:t>
            </a:r>
          </a:p>
          <a:p>
            <a:pPr>
              <a:tabLst>
                <a:tab pos="2155825" algn="l"/>
              </a:tabLst>
            </a:pPr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>
              <a:tabLst>
                <a:tab pos="215582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March		Offers accepted</a:t>
            </a:r>
          </a:p>
        </p:txBody>
      </p:sp>
    </p:spTree>
    <p:extLst>
      <p:ext uri="{BB962C8B-B14F-4D97-AF65-F5344CB8AC3E}">
        <p14:creationId xmlns:p14="http://schemas.microsoft.com/office/powerpoint/2010/main" val="15690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721" y="404664"/>
            <a:ext cx="81358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How are the boys prepared in English and verbal reasoning?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Setting by ability in English: Ms Beach, Dr Newton and Mrs Wright.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Verbal reasoning: </a:t>
            </a: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Mr Tomlinson, Mrs Colclough and Mr Stock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Homework set on Teams. Mix of written and online.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11+ practice papers.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Bofa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 online comprehensions.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Timed practice.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Reading and accelerated reader.</a:t>
            </a:r>
          </a:p>
          <a:p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548680"/>
            <a:ext cx="81358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How are the boys prepared in maths and non-verbal reasoning?</a:t>
            </a:r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Setting by ability in </a:t>
            </a:r>
            <a:r>
              <a:rPr lang="en-GB" sz="2000" dirty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maths: </a:t>
            </a:r>
            <a:r>
              <a:rPr lang="en-GB" sz="2000" dirty="0">
                <a:latin typeface="DM Sans" pitchFamily="2" charset="0"/>
                <a:cs typeface="Calibri" panose="020F0502020204030204" pitchFamily="34" charset="0"/>
              </a:rPr>
              <a:t>Dr Miller, Ms Singh and Mr </a:t>
            </a:r>
            <a:r>
              <a:rPr lang="en-GB" sz="2000" dirty="0" smtClean="0">
                <a:latin typeface="DM Sans" pitchFamily="2" charset="0"/>
                <a:cs typeface="Calibri" panose="020F0502020204030204" pitchFamily="34" charset="0"/>
              </a:rPr>
              <a:t>Tomlinson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NVR: Mr Price.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Homework set on Teams. Mix of online and written.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11+ Practice papers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Online activities: </a:t>
            </a:r>
            <a:r>
              <a:rPr lang="en-GB" sz="2000" dirty="0" err="1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Bofa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/My Maths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Mental arithmetic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Timed practice</a:t>
            </a:r>
          </a:p>
          <a:p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3518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3518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What else do we do?</a:t>
            </a:r>
          </a:p>
          <a:p>
            <a:endParaRPr lang="en-GB" sz="2000" dirty="0">
              <a:solidFill>
                <a:prstClr val="black"/>
              </a:solidFill>
              <a:latin typeface="DM Sans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PSHE </a:t>
            </a:r>
            <a:r>
              <a:rPr lang="en-GB" sz="2000" dirty="0" smtClean="0">
                <a:solidFill>
                  <a:prstClr val="black"/>
                </a:solidFill>
                <a:latin typeface="DM Sans" pitchFamily="2" charset="0"/>
                <a:cs typeface="Calibri" panose="020F0502020204030204" pitchFamily="34" charset="0"/>
              </a:rPr>
              <a:t>lessons on dealing with exam stress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M Sans" pitchFamily="2" charset="0"/>
                <a:cs typeface="Calibri" panose="020F0502020204030204" pitchFamily="34" charset="0"/>
              </a:rPr>
              <a:t>Well being survey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M Sans" pitchFamily="2" charset="0"/>
                <a:cs typeface="Calibri" panose="020F0502020204030204" pitchFamily="34" charset="0"/>
              </a:rPr>
              <a:t>Access arrangements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M Sans" pitchFamily="2" charset="0"/>
                <a:cs typeface="Calibri" panose="020F0502020204030204" pitchFamily="34" charset="0"/>
              </a:rPr>
              <a:t>Academic and non-academic scholarships</a:t>
            </a:r>
          </a:p>
        </p:txBody>
      </p:sp>
    </p:spTree>
    <p:extLst>
      <p:ext uri="{BB962C8B-B14F-4D97-AF65-F5344CB8AC3E}">
        <p14:creationId xmlns:p14="http://schemas.microsoft.com/office/powerpoint/2010/main" val="13941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474</Words>
  <Application>Microsoft Office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Price</dc:creator>
  <cp:lastModifiedBy>David Price</cp:lastModifiedBy>
  <cp:revision>105</cp:revision>
  <cp:lastPrinted>2021-09-07T13:48:11Z</cp:lastPrinted>
  <dcterms:created xsi:type="dcterms:W3CDTF">2016-09-08T14:46:04Z</dcterms:created>
  <dcterms:modified xsi:type="dcterms:W3CDTF">2023-09-21T07:02:06Z</dcterms:modified>
</cp:coreProperties>
</file>